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65" r:id="rId12"/>
    <p:sldId id="267" r:id="rId13"/>
    <p:sldId id="270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8A5B3-DE19-4F33-B135-2D87F2A54F76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6D35B-8DC9-4114-BE0F-AAD6826F20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10600" cy="1015663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W</a:t>
            </a:r>
            <a:r>
              <a:rPr lang="en-US" sz="6000" dirty="0" smtClean="0"/>
              <a:t>e</a:t>
            </a:r>
            <a:r>
              <a:rPr lang="en-US" sz="6000" dirty="0" smtClean="0">
                <a:solidFill>
                  <a:srgbClr val="FFFF00"/>
                </a:solidFill>
              </a:rPr>
              <a:t>l</a:t>
            </a:r>
            <a:r>
              <a:rPr lang="en-US" sz="6000" dirty="0" smtClean="0"/>
              <a:t>c</a:t>
            </a:r>
            <a:r>
              <a:rPr lang="en-US" sz="6000" dirty="0" smtClean="0">
                <a:solidFill>
                  <a:srgbClr val="FF0000"/>
                </a:solidFill>
              </a:rPr>
              <a:t>o</a:t>
            </a:r>
            <a:r>
              <a:rPr lang="en-US" sz="6000" dirty="0" smtClean="0">
                <a:solidFill>
                  <a:srgbClr val="002060"/>
                </a:solidFill>
              </a:rPr>
              <a:t>m</a:t>
            </a:r>
            <a:r>
              <a:rPr lang="en-US" sz="6000" dirty="0" smtClean="0"/>
              <a:t>e</a:t>
            </a:r>
            <a:endParaRPr lang="en-US" sz="6000" dirty="0"/>
          </a:p>
        </p:txBody>
      </p:sp>
      <p:pic>
        <p:nvPicPr>
          <p:cNvPr id="3" name="Picture 2" descr="5966377073_2c72e211bc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6399"/>
            <a:ext cx="8686800" cy="4997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153400" cy="830997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New words: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7526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Lion </a:t>
            </a:r>
            <a:r>
              <a:rPr lang="en-US" sz="4000" dirty="0" smtClean="0"/>
              <a:t>= </a:t>
            </a:r>
            <a:r>
              <a:rPr lang="bn-BD" sz="4000" dirty="0" smtClean="0">
                <a:solidFill>
                  <a:srgbClr val="7030A0"/>
                </a:solidFill>
                <a:cs typeface="NikoshBAN" pitchFamily="2" charset="0"/>
              </a:rPr>
              <a:t>সিংহ </a:t>
            </a:r>
            <a:r>
              <a:rPr lang="bn-BD" sz="4000" dirty="0" smtClean="0"/>
              <a:t>  </a:t>
            </a:r>
            <a:r>
              <a:rPr lang="en-US" sz="4000" dirty="0" smtClean="0"/>
              <a:t>                </a:t>
            </a:r>
            <a:r>
              <a:rPr lang="en-US" sz="4000" dirty="0" smtClean="0">
                <a:solidFill>
                  <a:srgbClr val="002060"/>
                </a:solidFill>
              </a:rPr>
              <a:t> Mouse </a:t>
            </a:r>
            <a:r>
              <a:rPr lang="en-US" sz="4000" dirty="0" smtClean="0"/>
              <a:t>=</a:t>
            </a:r>
            <a:r>
              <a:rPr lang="bn-BD" sz="4000" dirty="0" smtClean="0"/>
              <a:t> </a:t>
            </a:r>
            <a:r>
              <a:rPr lang="bn-BD" sz="4000" dirty="0" smtClean="0">
                <a:solidFill>
                  <a:srgbClr val="FF0000"/>
                </a:solidFill>
                <a:cs typeface="NikoshBAN" pitchFamily="2" charset="0"/>
              </a:rPr>
              <a:t>ইঁদুর</a:t>
            </a:r>
            <a:r>
              <a:rPr lang="en-US" sz="4000" dirty="0" smtClean="0">
                <a:cs typeface="NikoshBAN" pitchFamily="2" charset="0"/>
              </a:rPr>
              <a:t> 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32766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1"/>
                </a:solidFill>
              </a:rPr>
              <a:t>Forest</a:t>
            </a:r>
            <a:r>
              <a:rPr lang="bn-BD" sz="4000" dirty="0" smtClean="0"/>
              <a:t> =</a:t>
            </a:r>
            <a:r>
              <a:rPr lang="bn-BD" sz="4000" dirty="0" smtClean="0">
                <a:solidFill>
                  <a:srgbClr val="FF0000"/>
                </a:solidFill>
              </a:rPr>
              <a:t> </a:t>
            </a:r>
            <a:r>
              <a:rPr lang="bn-BD" sz="4000" dirty="0" smtClean="0">
                <a:solidFill>
                  <a:srgbClr val="FF0000"/>
                </a:solidFill>
                <a:cs typeface="NikoshBAN" pitchFamily="2" charset="0"/>
              </a:rPr>
              <a:t>বন</a:t>
            </a:r>
            <a:r>
              <a:rPr lang="en-US" sz="4000" dirty="0" smtClean="0">
                <a:solidFill>
                  <a:srgbClr val="FF0000"/>
                </a:solidFill>
                <a:cs typeface="NikoshBAN" pitchFamily="2" charset="0"/>
              </a:rPr>
              <a:t>   </a:t>
            </a:r>
            <a:r>
              <a:rPr lang="en-US" sz="4000" dirty="0" smtClean="0">
                <a:solidFill>
                  <a:srgbClr val="FF0000"/>
                </a:solidFill>
              </a:rPr>
              <a:t>       </a:t>
            </a:r>
            <a:r>
              <a:rPr lang="bn-BD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>
                <a:solidFill>
                  <a:srgbClr val="7030A0"/>
                </a:solidFill>
              </a:rPr>
              <a:t>Feared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/>
              <a:t>=</a:t>
            </a:r>
            <a:r>
              <a:rPr lang="bn-BD" sz="4000" dirty="0" smtClean="0"/>
              <a:t> </a:t>
            </a:r>
            <a:r>
              <a:rPr lang="bn-BD" sz="4000" dirty="0" smtClean="0">
                <a:solidFill>
                  <a:srgbClr val="FF0000"/>
                </a:solidFill>
                <a:cs typeface="NikoshBAN" pitchFamily="2" charset="0"/>
              </a:rPr>
              <a:t>ভয় পেয়েছিল</a:t>
            </a:r>
            <a:r>
              <a:rPr lang="en-US" sz="4000" dirty="0" smtClean="0">
                <a:solidFill>
                  <a:srgbClr val="FF0000"/>
                </a:solidFill>
                <a:cs typeface="NikoshBAN" pitchFamily="2" charset="0"/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49530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</a:rPr>
              <a:t>Woke up </a:t>
            </a:r>
            <a:r>
              <a:rPr lang="en-US" sz="4000" dirty="0" smtClean="0"/>
              <a:t>= </a:t>
            </a:r>
            <a:r>
              <a:rPr lang="bn-BD" sz="4000" dirty="0" smtClean="0">
                <a:solidFill>
                  <a:schemeClr val="tx2"/>
                </a:solidFill>
                <a:cs typeface="NikoshBAN" pitchFamily="2" charset="0"/>
              </a:rPr>
              <a:t>জেগে উঠেছিল</a:t>
            </a:r>
            <a:r>
              <a:rPr lang="en-US" sz="4000" dirty="0" smtClean="0">
                <a:solidFill>
                  <a:schemeClr val="tx2"/>
                </a:solidFill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cs typeface="NikoshBAN" pitchFamily="2" charset="0"/>
              </a:rPr>
              <a:t>Strong</a:t>
            </a:r>
            <a:r>
              <a:rPr lang="en-US" sz="4000" dirty="0" smtClean="0">
                <a:cs typeface="NikoshBAN" pitchFamily="2" charset="0"/>
              </a:rPr>
              <a:t>= 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শক্তিশালী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362200"/>
            <a:ext cx="8077200" cy="2800767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cs typeface="Times New Roman" pitchFamily="18" charset="0"/>
              </a:rPr>
              <a:t>Lion = L-i-o-n</a:t>
            </a:r>
          </a:p>
          <a:p>
            <a:pPr algn="ctr"/>
            <a:r>
              <a:rPr lang="en-US" sz="4400" dirty="0" smtClean="0">
                <a:cs typeface="Times New Roman" pitchFamily="18" charset="0"/>
              </a:rPr>
              <a:t>Forest = F-o-r-e-s-t</a:t>
            </a:r>
          </a:p>
          <a:p>
            <a:pPr algn="ctr"/>
            <a:r>
              <a:rPr lang="en-US" sz="4400" dirty="0" smtClean="0">
                <a:cs typeface="Times New Roman" pitchFamily="18" charset="0"/>
              </a:rPr>
              <a:t>Big = B-i-g</a:t>
            </a:r>
          </a:p>
          <a:p>
            <a:pPr algn="ctr"/>
            <a:r>
              <a:rPr lang="en-US" sz="4400" dirty="0" smtClean="0">
                <a:cs typeface="Times New Roman" pitchFamily="18" charset="0"/>
              </a:rPr>
              <a:t>Sleep = S-l-e-e-p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381000"/>
            <a:ext cx="800100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B050"/>
                </a:solidFill>
              </a:rPr>
              <a:t>Sp</a:t>
            </a:r>
            <a:r>
              <a:rPr lang="en-US" sz="5400" dirty="0" smtClean="0"/>
              <a:t>e</a:t>
            </a:r>
            <a:r>
              <a:rPr lang="en-US" sz="5400" dirty="0" smtClean="0">
                <a:solidFill>
                  <a:srgbClr val="FF0000"/>
                </a:solidFill>
              </a:rPr>
              <a:t>ll</a:t>
            </a:r>
            <a:r>
              <a:rPr lang="en-US" sz="5400" dirty="0" smtClean="0"/>
              <a:t>i</a:t>
            </a:r>
            <a:r>
              <a:rPr lang="en-US" sz="5400" dirty="0" smtClean="0">
                <a:solidFill>
                  <a:srgbClr val="7030A0"/>
                </a:solidFill>
              </a:rPr>
              <a:t>ng</a:t>
            </a:r>
            <a:endParaRPr lang="en-US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305800" cy="769441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cs typeface="Times New Roman" pitchFamily="18" charset="0"/>
              </a:rPr>
              <a:t>Group work</a:t>
            </a:r>
            <a:endParaRPr lang="en-US" sz="4400" dirty="0"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382000" cy="70788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Look at the picture and write the name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667000"/>
            <a:ext cx="1219200" cy="707886"/>
          </a:xfrm>
          <a:prstGeom prst="rect">
            <a:avLst/>
          </a:prstGeom>
          <a:solidFill>
            <a:srgbClr val="CC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Rose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 rot="16200000">
            <a:off x="1694688" y="257251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5181600"/>
            <a:ext cx="15240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Lily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 rot="16200000">
            <a:off x="1905000" y="5181600"/>
            <a:ext cx="3810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maxresdefault.jpg"/>
          <p:cNvPicPr>
            <a:picLocks noChangeAspect="1"/>
          </p:cNvPicPr>
          <p:nvPr/>
        </p:nvPicPr>
        <p:blipFill>
          <a:blip r:embed="rId2" cstate="print"/>
          <a:srcRect t="10687"/>
          <a:stretch>
            <a:fillRect/>
          </a:stretch>
        </p:blipFill>
        <p:spPr>
          <a:xfrm>
            <a:off x="2438400" y="2362200"/>
            <a:ext cx="3124200" cy="174587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9" name="Picture 8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286000"/>
            <a:ext cx="2819400" cy="1902619"/>
          </a:xfrm>
          <a:prstGeom prst="rect">
            <a:avLst/>
          </a:prstGeom>
        </p:spPr>
      </p:pic>
      <p:pic>
        <p:nvPicPr>
          <p:cNvPr id="10" name="Picture 9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4572000"/>
            <a:ext cx="3276600" cy="1854548"/>
          </a:xfrm>
          <a:prstGeom prst="rect">
            <a:avLst/>
          </a:prstGeom>
        </p:spPr>
      </p:pic>
      <p:pic>
        <p:nvPicPr>
          <p:cNvPr id="11" name="Picture 10" descr="goud201408040754202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4572000"/>
            <a:ext cx="2819400" cy="184326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00100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2060"/>
                </a:solidFill>
              </a:rPr>
              <a:t>Silent</a:t>
            </a:r>
            <a:r>
              <a:rPr lang="en-US" sz="4400" dirty="0" smtClean="0">
                <a:solidFill>
                  <a:srgbClr val="002060"/>
                </a:solidFill>
              </a:rPr>
              <a:t> Lesson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95600"/>
            <a:ext cx="8077200" cy="21236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Please open at page</a:t>
            </a:r>
            <a:r>
              <a:rPr lang="en-US" sz="44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84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smtClean="0">
                <a:solidFill>
                  <a:srgbClr val="002060"/>
                </a:solidFill>
              </a:rPr>
              <a:t>and put </a:t>
            </a:r>
            <a:r>
              <a:rPr lang="en-US" sz="4400" dirty="0" smtClean="0">
                <a:solidFill>
                  <a:srgbClr val="7030A0"/>
                </a:solidFill>
              </a:rPr>
              <a:t>your</a:t>
            </a:r>
            <a:r>
              <a:rPr lang="en-US" sz="4400" dirty="0" smtClean="0">
                <a:solidFill>
                  <a:srgbClr val="002060"/>
                </a:solidFill>
              </a:rPr>
              <a:t> </a:t>
            </a:r>
            <a:r>
              <a:rPr lang="en-US" sz="4400" dirty="0" smtClean="0">
                <a:solidFill>
                  <a:srgbClr val="7030A0"/>
                </a:solidFill>
              </a:rPr>
              <a:t>finger under the lines  silently</a:t>
            </a:r>
            <a:r>
              <a:rPr lang="en-US" sz="4400" dirty="0" smtClean="0"/>
              <a:t>.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4114800"/>
            <a:ext cx="8153400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cs typeface="Times New Roman" pitchFamily="18" charset="0"/>
              </a:rPr>
              <a:t>Fill in the blanks:</a:t>
            </a:r>
          </a:p>
          <a:p>
            <a:r>
              <a:rPr lang="en-US" sz="4800" dirty="0" smtClean="0">
                <a:solidFill>
                  <a:srgbClr val="7030A0"/>
                </a:solidFill>
                <a:cs typeface="Times New Roman" pitchFamily="18" charset="0"/>
              </a:rPr>
              <a:t>1.One day, a lion was --------.</a:t>
            </a:r>
          </a:p>
          <a:p>
            <a:r>
              <a:rPr lang="en-US" sz="4800" dirty="0" smtClean="0">
                <a:solidFill>
                  <a:srgbClr val="7030A0"/>
                </a:solidFill>
                <a:cs typeface="Times New Roman" pitchFamily="18" charset="0"/>
              </a:rPr>
              <a:t>2.The lion woke ----------.</a:t>
            </a:r>
            <a:endParaRPr lang="en-US" sz="4800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8610600" cy="923330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Eva</a:t>
            </a:r>
            <a:r>
              <a:rPr lang="en-US" sz="5400" dirty="0" smtClean="0"/>
              <a:t>l</a:t>
            </a:r>
            <a:r>
              <a:rPr lang="en-US" sz="5400" dirty="0" smtClean="0">
                <a:solidFill>
                  <a:srgbClr val="7030A0"/>
                </a:solidFill>
              </a:rPr>
              <a:t>ua</a:t>
            </a:r>
            <a:r>
              <a:rPr lang="en-US" sz="5400" dirty="0" smtClean="0">
                <a:solidFill>
                  <a:srgbClr val="FFFF00"/>
                </a:solidFill>
              </a:rPr>
              <a:t>ti</a:t>
            </a:r>
            <a:r>
              <a:rPr lang="en-US" sz="5400" dirty="0" smtClean="0">
                <a:solidFill>
                  <a:srgbClr val="FF0000"/>
                </a:solidFill>
              </a:rPr>
              <a:t>on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752600"/>
            <a:ext cx="8153400" cy="1938992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</a:rPr>
              <a:t>1.</a:t>
            </a:r>
            <a:r>
              <a:rPr lang="en-US" sz="4000" dirty="0" smtClean="0">
                <a:solidFill>
                  <a:srgbClr val="FF0000"/>
                </a:solidFill>
              </a:rPr>
              <a:t>Spell </a:t>
            </a:r>
            <a:r>
              <a:rPr lang="en-US" sz="4000" dirty="0" smtClean="0">
                <a:solidFill>
                  <a:srgbClr val="7030A0"/>
                </a:solidFill>
              </a:rPr>
              <a:t>these </a:t>
            </a:r>
            <a:r>
              <a:rPr lang="en-US" sz="4000" dirty="0" smtClean="0">
                <a:solidFill>
                  <a:srgbClr val="002060"/>
                </a:solidFill>
              </a:rPr>
              <a:t>word</a:t>
            </a:r>
            <a:r>
              <a:rPr lang="en-US" sz="4000" dirty="0" smtClean="0"/>
              <a:t>:  </a:t>
            </a:r>
            <a:r>
              <a:rPr lang="en-US" sz="4000" dirty="0" smtClean="0">
                <a:solidFill>
                  <a:srgbClr val="FF0000"/>
                </a:solidFill>
              </a:rPr>
              <a:t>Lion</a:t>
            </a:r>
            <a:r>
              <a:rPr lang="en-US" sz="4000" dirty="0" smtClean="0"/>
              <a:t>, </a:t>
            </a:r>
            <a:r>
              <a:rPr lang="en-US" sz="4000" dirty="0" smtClean="0">
                <a:solidFill>
                  <a:srgbClr val="FFFF00"/>
                </a:solidFill>
              </a:rPr>
              <a:t>Forest</a:t>
            </a:r>
            <a:r>
              <a:rPr lang="en-US" sz="4000" dirty="0" smtClean="0">
                <a:solidFill>
                  <a:srgbClr val="7030A0"/>
                </a:solidFill>
              </a:rPr>
              <a:t>,Big</a:t>
            </a:r>
          </a:p>
          <a:p>
            <a:r>
              <a:rPr lang="en-US" sz="4000" dirty="0" smtClean="0">
                <a:solidFill>
                  <a:srgbClr val="FFFF00"/>
                </a:solidFill>
              </a:rPr>
              <a:t>2.Write the</a:t>
            </a:r>
            <a:r>
              <a:rPr lang="en-US" sz="4000" dirty="0" smtClean="0">
                <a:solidFill>
                  <a:srgbClr val="7030A0"/>
                </a:solidFill>
              </a:rPr>
              <a:t> meaning </a:t>
            </a:r>
            <a:r>
              <a:rPr lang="en-US" sz="4000" dirty="0" smtClean="0">
                <a:solidFill>
                  <a:srgbClr val="FF0000"/>
                </a:solidFill>
              </a:rPr>
              <a:t>of these </a:t>
            </a:r>
            <a:r>
              <a:rPr lang="en-US" sz="4000" dirty="0" smtClean="0">
                <a:solidFill>
                  <a:srgbClr val="7030A0"/>
                </a:solidFill>
              </a:rPr>
              <a:t>word:</a:t>
            </a:r>
          </a:p>
          <a:p>
            <a:pPr algn="ctr"/>
            <a:r>
              <a:rPr lang="en-US" sz="4000" dirty="0" smtClean="0"/>
              <a:t>Forest</a:t>
            </a:r>
            <a:r>
              <a:rPr lang="en-US" sz="4000" dirty="0" smtClean="0">
                <a:solidFill>
                  <a:srgbClr val="7030A0"/>
                </a:solidFill>
              </a:rPr>
              <a:t>, </a:t>
            </a:r>
            <a:r>
              <a:rPr lang="en-US" sz="4000" dirty="0" smtClean="0">
                <a:solidFill>
                  <a:srgbClr val="FF0000"/>
                </a:solidFill>
              </a:rPr>
              <a:t>Strong</a:t>
            </a:r>
            <a:r>
              <a:rPr lang="en-US" sz="4000" dirty="0" smtClean="0">
                <a:solidFill>
                  <a:srgbClr val="7030A0"/>
                </a:solidFill>
              </a:rPr>
              <a:t>, </a:t>
            </a:r>
            <a:r>
              <a:rPr lang="en-US" sz="4000" dirty="0" smtClean="0"/>
              <a:t>Sleeping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4" grpId="1" animBg="1"/>
      <p:bldP spid="7" grpId="0" uiExpand="1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229600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cs typeface="Times New Roman" pitchFamily="18" charset="0"/>
              </a:rPr>
              <a:t>THANKS ALL</a:t>
            </a:r>
            <a:endParaRPr lang="en-US" sz="6000" dirty="0">
              <a:cs typeface="Times New Roman" pitchFamily="18" charset="0"/>
            </a:endParaRPr>
          </a:p>
        </p:txBody>
      </p:sp>
      <p:pic>
        <p:nvPicPr>
          <p:cNvPr id="5" name="Picture 4" descr="1147580008_4602ac1027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305799" cy="50292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81000"/>
            <a:ext cx="87630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B050"/>
                </a:solidFill>
              </a:rPr>
              <a:t>In</a:t>
            </a:r>
            <a:r>
              <a:rPr lang="en-US" sz="5400" dirty="0" smtClean="0"/>
              <a:t>t</a:t>
            </a:r>
            <a:r>
              <a:rPr lang="en-US" sz="5400" dirty="0" smtClean="0">
                <a:solidFill>
                  <a:srgbClr val="FF0000"/>
                </a:solidFill>
              </a:rPr>
              <a:t>ro</a:t>
            </a:r>
            <a:r>
              <a:rPr lang="en-US" sz="5400" dirty="0" smtClean="0"/>
              <a:t>d</a:t>
            </a:r>
            <a:r>
              <a:rPr lang="en-US" sz="5400" dirty="0" smtClean="0">
                <a:solidFill>
                  <a:srgbClr val="00B050"/>
                </a:solidFill>
              </a:rPr>
              <a:t>uc</a:t>
            </a:r>
            <a:r>
              <a:rPr lang="en-US" sz="5400" dirty="0" smtClean="0"/>
              <a:t>in</a:t>
            </a:r>
            <a:r>
              <a:rPr lang="en-US" sz="5400" dirty="0" smtClean="0">
                <a:solidFill>
                  <a:srgbClr val="FF0000"/>
                </a:solidFill>
              </a:rPr>
              <a:t>g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2329458"/>
            <a:ext cx="8839200" cy="39703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cs typeface="NikoshBAN" pitchFamily="2" charset="0"/>
              </a:rPr>
              <a:t>Name: Md. Jahangir Alam</a:t>
            </a:r>
          </a:p>
          <a:p>
            <a:r>
              <a:rPr lang="en-US" sz="4000" dirty="0" smtClean="0">
                <a:solidFill>
                  <a:srgbClr val="7030A0"/>
                </a:solidFill>
                <a:cs typeface="NikoshBAN" pitchFamily="2" charset="0"/>
              </a:rPr>
              <a:t>Assistant Teacher</a:t>
            </a:r>
          </a:p>
          <a:p>
            <a:r>
              <a:rPr lang="en-US" sz="4000" dirty="0" smtClean="0">
                <a:solidFill>
                  <a:srgbClr val="FF0000"/>
                </a:solidFill>
                <a:cs typeface="NikoshBAN" pitchFamily="2" charset="0"/>
              </a:rPr>
              <a:t>Ashapur Govt. Primary School</a:t>
            </a:r>
          </a:p>
          <a:p>
            <a:r>
              <a:rPr lang="en-US" sz="4000" dirty="0" smtClean="0">
                <a:solidFill>
                  <a:srgbClr val="002060"/>
                </a:solidFill>
                <a:cs typeface="NikoshBAN" pitchFamily="2" charset="0"/>
              </a:rPr>
              <a:t>Ghior, Manikganj</a:t>
            </a:r>
          </a:p>
          <a:p>
            <a:r>
              <a:rPr lang="en-US" sz="4000" dirty="0" smtClean="0">
                <a:solidFill>
                  <a:srgbClr val="7030A0"/>
                </a:solidFill>
                <a:cs typeface="NikoshBAN" pitchFamily="2" charset="0"/>
              </a:rPr>
              <a:t>Mobile: </a:t>
            </a:r>
            <a:r>
              <a:rPr lang="en-US" sz="4000" dirty="0" smtClean="0">
                <a:solidFill>
                  <a:srgbClr val="7030A0"/>
                </a:solidFill>
                <a:latin typeface="+mj-lt"/>
                <a:cs typeface="NikoshBAN" pitchFamily="2" charset="0"/>
              </a:rPr>
              <a:t>01770844115</a:t>
            </a:r>
          </a:p>
          <a:p>
            <a:r>
              <a:rPr lang="en-US" sz="4000" dirty="0" smtClean="0">
                <a:solidFill>
                  <a:srgbClr val="002060"/>
                </a:solidFill>
                <a:cs typeface="NikoshBAN" pitchFamily="2" charset="0"/>
              </a:rPr>
              <a:t>E-mail: jahangiralam.ru@gmail.com</a:t>
            </a:r>
            <a:r>
              <a:rPr lang="en-US" sz="1400" dirty="0" smtClean="0">
                <a:solidFill>
                  <a:srgbClr val="002060"/>
                </a:solidFill>
                <a:cs typeface="NikoshBAN" pitchFamily="2" charset="0"/>
              </a:rPr>
              <a:t>  </a:t>
            </a:r>
          </a:p>
          <a:p>
            <a:r>
              <a:rPr lang="en-US" sz="1200" dirty="0" smtClean="0">
                <a:cs typeface="NikoshBAN" pitchFamily="2" charset="0"/>
              </a:rPr>
              <a:t>                     </a:t>
            </a:r>
            <a:endParaRPr lang="en-US" sz="1100" dirty="0">
              <a:cs typeface="NikoshBAN" pitchFamily="2" charset="0"/>
            </a:endParaRPr>
          </a:p>
        </p:txBody>
      </p:sp>
      <p:pic>
        <p:nvPicPr>
          <p:cNvPr id="4" name="Picture 3" descr="PhotoPictureResizer_160519_065926656-300x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2359269"/>
            <a:ext cx="1752600" cy="1831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7848600" cy="92333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7030A0"/>
                </a:solidFill>
                <a:cs typeface="Times New Roman" pitchFamily="18" charset="0"/>
              </a:rPr>
              <a:t>Identification of Lesson</a:t>
            </a:r>
            <a:endParaRPr lang="en-US" sz="5400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286000"/>
            <a:ext cx="8610600" cy="378565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2"/>
                </a:solidFill>
                <a:cs typeface="Times New Roman" pitchFamily="18" charset="0"/>
              </a:rPr>
              <a:t>Class : Four</a:t>
            </a:r>
          </a:p>
          <a:p>
            <a:r>
              <a:rPr lang="en-US" sz="4800" dirty="0" smtClean="0">
                <a:solidFill>
                  <a:schemeClr val="tx2"/>
                </a:solidFill>
                <a:cs typeface="Times New Roman" pitchFamily="18" charset="0"/>
              </a:rPr>
              <a:t>Subject: English</a:t>
            </a:r>
          </a:p>
          <a:p>
            <a:r>
              <a:rPr lang="en-US" sz="4800" dirty="0" smtClean="0">
                <a:solidFill>
                  <a:srgbClr val="7030A0"/>
                </a:solidFill>
                <a:cs typeface="Times New Roman" pitchFamily="18" charset="0"/>
              </a:rPr>
              <a:t>Title of the lesson: The Lion and the Mouse</a:t>
            </a:r>
          </a:p>
          <a:p>
            <a:r>
              <a:rPr lang="en-US" sz="4800" dirty="0" smtClean="0">
                <a:cs typeface="Times New Roman" pitchFamily="18" charset="0"/>
              </a:rPr>
              <a:t>Part of the lesson: Lessons 1-2</a:t>
            </a:r>
            <a:endParaRPr lang="en-US" sz="48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382000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cs typeface="Times New Roman" pitchFamily="18" charset="0"/>
              </a:rPr>
              <a:t>Learning Outcomes</a:t>
            </a:r>
            <a:endParaRPr lang="en-US" sz="5400" dirty="0"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676400"/>
            <a:ext cx="8534400" cy="4832092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7030A0"/>
                </a:solidFill>
                <a:cs typeface="Times New Roman" pitchFamily="18" charset="0"/>
              </a:rPr>
              <a:t>The students will be able to know</a:t>
            </a:r>
            <a:r>
              <a:rPr lang="en-US" sz="4400" dirty="0" smtClean="0">
                <a:cs typeface="Times New Roman" pitchFamily="18" charset="0"/>
              </a:rPr>
              <a:t>:</a:t>
            </a:r>
          </a:p>
          <a:p>
            <a:pPr marL="742950" indent="-742950"/>
            <a:r>
              <a:rPr lang="en-US" sz="4400" dirty="0" smtClean="0">
                <a:solidFill>
                  <a:schemeClr val="tx1"/>
                </a:solidFill>
                <a:cs typeface="Times New Roman" pitchFamily="18" charset="0"/>
              </a:rPr>
              <a:t>1. The meaning of the word</a:t>
            </a:r>
          </a:p>
          <a:p>
            <a:pPr marL="742950" indent="-742950"/>
            <a:r>
              <a:rPr lang="en-US" sz="4400" dirty="0" smtClean="0">
                <a:solidFill>
                  <a:srgbClr val="FFFF00"/>
                </a:solidFill>
                <a:cs typeface="Times New Roman" pitchFamily="18" charset="0"/>
              </a:rPr>
              <a:t>2. The spelling of the word </a:t>
            </a:r>
          </a:p>
          <a:p>
            <a:pPr marL="742950" indent="-742950"/>
            <a:r>
              <a:rPr lang="en-US" sz="4400" dirty="0" smtClean="0">
                <a:solidFill>
                  <a:schemeClr val="accent2"/>
                </a:solidFill>
                <a:cs typeface="Times New Roman" pitchFamily="18" charset="0"/>
              </a:rPr>
              <a:t>3. Read the text with correct pronunciation</a:t>
            </a:r>
          </a:p>
          <a:p>
            <a:pPr marL="742950" indent="-742950"/>
            <a:r>
              <a:rPr lang="en-US" sz="4400" dirty="0" smtClean="0">
                <a:solidFill>
                  <a:srgbClr val="7030A0"/>
                </a:solidFill>
                <a:cs typeface="Times New Roman" pitchFamily="18" charset="0"/>
              </a:rPr>
              <a:t>4. Fill the blanks with correct word.</a:t>
            </a:r>
            <a:endParaRPr lang="en-US" sz="4400" dirty="0">
              <a:solidFill>
                <a:srgbClr val="7030A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838200"/>
            <a:ext cx="8001000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Creating emotion: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3429000"/>
            <a:ext cx="7848600" cy="132343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Telling a short story:-</a:t>
            </a:r>
          </a:p>
          <a:p>
            <a:pPr algn="ctr"/>
            <a:r>
              <a:rPr lang="en-US" sz="4000" dirty="0" smtClean="0"/>
              <a:t>About an ant and a leaf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xresdefault.jpg"/>
          <p:cNvPicPr>
            <a:picLocks noChangeAspect="1"/>
          </p:cNvPicPr>
          <p:nvPr/>
        </p:nvPicPr>
        <p:blipFill>
          <a:blip r:embed="rId2"/>
          <a:srcRect t="10687"/>
          <a:stretch>
            <a:fillRect/>
          </a:stretch>
        </p:blipFill>
        <p:spPr>
          <a:xfrm>
            <a:off x="228600" y="355962"/>
            <a:ext cx="8610600" cy="627343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on_mouse slee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1"/>
            <a:ext cx="8382000" cy="4800599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38400" y="5562600"/>
            <a:ext cx="4572000" cy="769441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Sleeping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33400"/>
            <a:ext cx="7620000" cy="4724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5562600"/>
            <a:ext cx="6781800" cy="769441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</a:rPr>
              <a:t>Mouse</a:t>
            </a:r>
            <a:r>
              <a:rPr lang="en-US" sz="4400" dirty="0" smtClean="0"/>
              <a:t> </a:t>
            </a:r>
            <a:r>
              <a:rPr lang="en-US" sz="4400" dirty="0" smtClean="0">
                <a:solidFill>
                  <a:srgbClr val="7030A0"/>
                </a:solidFill>
              </a:rPr>
              <a:t>disturbs</a:t>
            </a:r>
            <a:r>
              <a:rPr lang="en-US" sz="4400" dirty="0" smtClean="0"/>
              <a:t> the lion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ud20140804075420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8229600" cy="49768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81000" y="5715000"/>
            <a:ext cx="8458200" cy="769441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Woke up and caught  the mouse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3420986</TotalTime>
  <Words>220</Words>
  <Application>Microsoft Office PowerPoint</Application>
  <PresentationFormat>On-screen Show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Anamul Haque</cp:lastModifiedBy>
  <cp:revision>84</cp:revision>
  <dcterms:created xsi:type="dcterms:W3CDTF">2006-08-16T00:00:00Z</dcterms:created>
  <dcterms:modified xsi:type="dcterms:W3CDTF">2010-04-11T22:02:40Z</dcterms:modified>
</cp:coreProperties>
</file>